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81" r:id="rId2"/>
    <p:sldId id="28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94626"/>
  </p:normalViewPr>
  <p:slideViewPr>
    <p:cSldViewPr snapToGrid="0">
      <p:cViewPr varScale="1">
        <p:scale>
          <a:sx n="121" d="100"/>
          <a:sy n="121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E08CD-0E7F-E34C-A458-CB034D61676F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2DFC4-A405-414E-B0DB-7FCB3888C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2DFC4-A405-414E-B0DB-7FCB3888C0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5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2DFC4-A405-414E-B0DB-7FCB3888C0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57E9-B548-2330-B7B5-01EF85F1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7ABE2-8131-D310-9551-068B9AD49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4D5C1-8367-5741-21EE-ECC0E152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8EB0-B574-2741-A066-93BAAFE2513E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91BCC-7746-6288-690C-6CCCA666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EA191-B671-F161-4528-978BDDA5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7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43B3-129F-D320-9CC2-57E18D58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26471-0B25-CC80-E721-D63371FAD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E82F1-C7EF-7703-F362-E444782D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03A-23D8-EB42-98D5-B9152EF1E3EC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444C-57BB-FFF7-81E3-348529EF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67AD3-0A41-E104-A298-9C5F4305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4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551C6-59A9-796F-A242-858A140A1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9BBBD-8762-6AD3-1498-2DE49B23A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799A-E9DE-44A5-2D71-3DF08639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1261A-86B5-5E49-A506-CCA2DF4781BE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4C989-0BB2-5368-621D-9D3106F7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A7CD-AF83-652B-62DE-EB6266FA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1B56-C137-B967-455D-F189AA599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C52CC-473A-77A1-64B1-05D63A248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0F28-0A25-FE80-4589-51692F0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FF69-BDE5-7F40-9B4C-18E9BE658903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6732E-0DF5-9B1E-0AAC-935FF63F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50EE-831D-A23D-AC80-3854D7FA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6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B6C64-0615-BDF0-D06B-7480FE59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14BAD-668D-005E-90A4-6FEFF60D5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5317F-5CC6-B38D-7D43-B7FADF84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E99CE-6922-0841-AE3C-9C8F1ECDD2C3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65275-952F-BA16-FFC9-A9298716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B27C0-4F7A-7114-60BD-4D6F6C20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63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BDD5-D158-9536-DFCE-73101204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C4A2A-C8C1-E381-5952-B37BD5C64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A1B43-661E-98D5-92EB-841778E3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2CB0B-B81E-2249-C96C-331F9ED3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4464B-CD0E-8C4D-9CFA-7F21F72D7D38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ACDA9-7DE9-491E-C907-206266E1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85C4B-9A54-8F65-8630-3F73A877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DD7D-36C0-66B4-26EF-25A4A6E2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A8500-E2C5-D9A1-2486-6BEA6FA33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6DA49-4853-418C-AE04-C54E16D80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CEC41-8F4C-44B0-B783-5321232E9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45776-7AE4-FDFA-5CBC-DC6D1B056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5E80C-CA8E-AE15-1D8B-AA2E915F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AFEA-634B-554A-BB43-160B8454632E}" type="datetime1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DCEFAF-AC26-8FCF-E646-5089838C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9A117-FF58-DFFC-4032-3B7A9301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6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58A-324F-0EC3-1737-6759E7C8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03B96-A6CB-9832-4CA8-F9409EC2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5D88C-8105-3341-8A9F-9E7DCA3943D7}" type="datetime1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4DCBE-17AF-6D6B-C6EE-F2408225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8F4D5-1351-5DB3-7297-28B6098C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3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EECF0-025F-E9DF-F15C-595A50EA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3CAB6-8C36-7A49-A6C9-F96D0293BECA}" type="datetime1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B43AC-18F1-6827-55D8-C7F875DD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98ECF-AC65-7952-D5BF-558C1640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0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DBA7-51CA-6B87-F6FE-EE93FD28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E1026-2DD7-AC48-7FBB-11EEA4D48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AE5D6-19A2-62AA-1D34-B87BADCF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5FB47-14AD-A390-6794-F0431CF3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883A-2230-3242-87CD-A6CF7C481D2C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69193-BB58-2B3A-3AF4-CA8BF8FF2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A6DB3-92B5-3758-DB88-719BB24A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2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588A-2F25-599B-3564-728E17FA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519F0-0AF0-A3D7-CEFB-09FA50EC8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F3DE0-C0C9-CF93-2E8B-13761D6E6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E853D-988C-B0F5-99D4-9E00CE71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3BF82-C3EA-F443-943F-6DB05484970D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E63B8-515F-164C-C6A2-4140BB65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3F479-DF1A-0E5F-F0AE-EE039A1AC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9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46909-42A9-0670-9A0E-91A23079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D6D7-7B09-04D9-2B45-61714BE7A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E9A90-8F39-7C23-6AED-FC96841F2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B27A-FDE1-A743-BC19-19B5045BF750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59DA4-A22F-5880-6A4E-EB72291BF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“Analytical Parametric Investigation of Nonlinear Train-Structure Interaction Under Earthquake Excitation”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85309-A892-A78E-67A2-AD211A520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38DE-E562-D147-AB1B-655D48BC2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DB8896-3802-1AF7-45AB-5E3A7744C0BB}"/>
              </a:ext>
            </a:extLst>
          </p:cNvPr>
          <p:cNvSpPr/>
          <p:nvPr/>
        </p:nvSpPr>
        <p:spPr>
          <a:xfrm>
            <a:off x="0" y="6167718"/>
            <a:ext cx="12192000" cy="690282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19F8E59-C45B-1609-CCD6-53CCF3CF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0" y="6287711"/>
            <a:ext cx="1441097" cy="4807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6DA6BA-6F68-97E5-A5B1-8BA5D26E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4AFCB-8701-DCA7-E3DB-3804CBC4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698" y="170118"/>
            <a:ext cx="954145" cy="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658C9838-F2AC-8ABF-2C46-F08029D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4614" y="6350000"/>
            <a:ext cx="8022771" cy="36512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“</a:t>
            </a:r>
            <a:r>
              <a:rPr lang="en-US" sz="1200" dirty="0">
                <a:solidFill>
                  <a:schemeClr val="bg2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Train-Structure Interaction and Regional Simulation of BART Railway Network</a:t>
            </a:r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”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35D92AC-0E6D-CE7A-31BB-C7C94CFB7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11" y="2755394"/>
            <a:ext cx="3661787" cy="317648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56F5B15-1DF6-B983-9203-1560675310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3"/>
          <a:stretch/>
        </p:blipFill>
        <p:spPr bwMode="auto">
          <a:xfrm>
            <a:off x="8410639" y="3491724"/>
            <a:ext cx="1938118" cy="2382965"/>
          </a:xfrm>
          <a:prstGeom prst="rect">
            <a:avLst/>
          </a:prstGeom>
          <a:noFill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4B10BDC-4D98-6320-E627-5F4543B36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181" y="221619"/>
            <a:ext cx="2092811" cy="21591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0A7E9E-0076-4A4E-544C-844DDD206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44" y="2208615"/>
            <a:ext cx="3661788" cy="1220385"/>
          </a:xfrm>
          <a:prstGeom prst="rect">
            <a:avLst/>
          </a:prstGeom>
          <a:noFill/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2C40404-7134-835C-8C4C-0D51B9B88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57" b="11752"/>
          <a:stretch/>
        </p:blipFill>
        <p:spPr>
          <a:xfrm>
            <a:off x="1130461" y="2835793"/>
            <a:ext cx="2306550" cy="3015693"/>
          </a:xfrm>
          <a:prstGeom prst="rect">
            <a:avLst/>
          </a:prstGeom>
        </p:spPr>
      </p:pic>
      <p:pic>
        <p:nvPicPr>
          <p:cNvPr id="1026" name="Picture 2" descr="Original BART logo from 1958 | 511 Contra Costa">
            <a:extLst>
              <a:ext uri="{FF2B5EF4-FFF2-40B4-BE49-F238E27FC236}">
                <a16:creationId xmlns:a16="http://schemas.microsoft.com/office/drawing/2014/main" id="{2354A9F0-A2B9-8D9C-8244-50395D22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04" y="2490260"/>
            <a:ext cx="1093457" cy="69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5BB93EB-869E-3194-C165-00EF12150BCB}"/>
              </a:ext>
            </a:extLst>
          </p:cNvPr>
          <p:cNvSpPr txBox="1"/>
          <p:nvPr/>
        </p:nvSpPr>
        <p:spPr>
          <a:xfrm>
            <a:off x="195368" y="153952"/>
            <a:ext cx="7345376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Train-Structure Interaction and Regional Simulation of BART Railway Network</a:t>
            </a:r>
          </a:p>
          <a:p>
            <a:pPr algn="ctr"/>
            <a:endParaRPr lang="en-US" sz="2000" b="1" dirty="0">
              <a:latin typeface="Avenir Book" panose="02000503020000020003" pitchFamily="2" charset="0"/>
              <a:ea typeface="Verdana" panose="020B0604030504040204" pitchFamily="34" charset="0"/>
              <a:cs typeface="Arima Koshi" pitchFamily="2" charset="77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Miguel Gomez (</a:t>
            </a:r>
            <a:r>
              <a:rPr lang="en-US" sz="2000" dirty="0" err="1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miguel.gomez.f@berkeley.edu</a:t>
            </a:r>
            <a:r>
              <a:rPr lang="en-US" sz="2000" dirty="0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)</a:t>
            </a:r>
          </a:p>
          <a:p>
            <a:endParaRPr lang="en-US" sz="2000" dirty="0">
              <a:latin typeface="Avenir Book" panose="02000503020000020003" pitchFamily="2" charset="0"/>
              <a:ea typeface="Verdana" panose="020B0604030504040204" pitchFamily="34" charset="0"/>
              <a:cs typeface="Arima Koshi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Advisor: Matthew DeJong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Started in 2021 (MS)</a:t>
            </a:r>
          </a:p>
        </p:txBody>
      </p:sp>
    </p:spTree>
    <p:extLst>
      <p:ext uri="{BB962C8B-B14F-4D97-AF65-F5344CB8AC3E}">
        <p14:creationId xmlns:p14="http://schemas.microsoft.com/office/powerpoint/2010/main" val="346500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DB8896-3802-1AF7-45AB-5E3A7744C0BB}"/>
              </a:ext>
            </a:extLst>
          </p:cNvPr>
          <p:cNvSpPr/>
          <p:nvPr/>
        </p:nvSpPr>
        <p:spPr>
          <a:xfrm>
            <a:off x="0" y="6167718"/>
            <a:ext cx="12192000" cy="690282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19F8E59-C45B-1609-CCD6-53CCF3CF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0" y="6287711"/>
            <a:ext cx="1441097" cy="4807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06DA6BA-6F68-97E5-A5B1-8BA5D26E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38DE-E562-D147-AB1B-655D48BC2E74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658C9838-F2AC-8ABF-2C46-F08029D7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4614" y="6350000"/>
            <a:ext cx="8022771" cy="365125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“</a:t>
            </a:r>
            <a:r>
              <a:rPr lang="en-US" sz="1200" dirty="0">
                <a:solidFill>
                  <a:schemeClr val="bg2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ma Koshi" pitchFamily="2" charset="77"/>
              </a:rPr>
              <a:t>Train-Structure Interaction and Regional Simulation of BART Railway Network</a:t>
            </a:r>
            <a:r>
              <a:rPr lang="en-US" dirty="0">
                <a:solidFill>
                  <a:schemeClr val="bg2"/>
                </a:solidFill>
                <a:latin typeface="Avenir Book" panose="02000503020000020003" pitchFamily="2" charset="0"/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FD85FA-9603-C723-795A-AE5B37EEEE69}"/>
              </a:ext>
            </a:extLst>
          </p:cNvPr>
          <p:cNvSpPr txBox="1"/>
          <p:nvPr/>
        </p:nvSpPr>
        <p:spPr>
          <a:xfrm>
            <a:off x="144961" y="3810376"/>
            <a:ext cx="11323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Evaluate risk (of derailment, for instance)</a:t>
            </a:r>
          </a:p>
          <a:p>
            <a:endParaRPr lang="en-US" sz="2000" dirty="0">
              <a:latin typeface="Avenir Book" panose="02000503020000020003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F89E2-C615-6B3B-548D-9475284EBEF5}"/>
                  </a:ext>
                </a:extLst>
              </p:cNvPr>
              <p:cNvSpPr txBox="1"/>
              <p:nvPr/>
            </p:nvSpPr>
            <p:spPr>
              <a:xfrm>
                <a:off x="144961" y="4511922"/>
                <a:ext cx="11172568" cy="739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𝑫𝑷</m:t>
                              </m:r>
                            </m:sub>
                            <m:sup/>
                            <m:e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𝑆𝐶𝐸𝑁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𝐷𝑉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𝑑𝑣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𝒅𝒎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𝒅𝒎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𝒆𝒅𝒑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𝒆𝒅𝒑</m:t>
                                          </m:r>
                                        </m:e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𝒊𝒎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𝒊𝒎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𝑠𝑐𝑒𝑛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𝑠𝑐𝑒𝑛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𝑠𝑐𝑒𝑛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𝒊𝒎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𝒆𝒅𝒑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𝒅𝒎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9F89E2-C615-6B3B-548D-9475284EB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1" y="4511922"/>
                <a:ext cx="11172568" cy="739690"/>
              </a:xfrm>
              <a:prstGeom prst="rect">
                <a:avLst/>
              </a:prstGeom>
              <a:blipFill>
                <a:blip r:embed="rId4"/>
                <a:stretch>
                  <a:fillRect l="-1703" t="-144068" b="-2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DBA0F5-CABE-6421-4E88-000A7F82F651}"/>
                  </a:ext>
                </a:extLst>
              </p:cNvPr>
              <p:cNvSpPr txBox="1"/>
              <p:nvPr/>
            </p:nvSpPr>
            <p:spPr>
              <a:xfrm>
                <a:off x="180586" y="5236520"/>
                <a:ext cx="6190959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DBA0F5-CABE-6421-4E88-000A7F82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86" y="5236520"/>
                <a:ext cx="6190959" cy="871201"/>
              </a:xfrm>
              <a:prstGeom prst="rect">
                <a:avLst/>
              </a:prstGeom>
              <a:blipFill>
                <a:blip r:embed="rId5"/>
                <a:stretch>
                  <a:fillRect l="-2459" t="-95652" b="-1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CCA6C948-AC0E-A44C-FA85-3F0F7310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64" y="146424"/>
            <a:ext cx="4836942" cy="29148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7F1859-FAC7-71BD-7DC0-604353683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775" y="1808505"/>
            <a:ext cx="6735650" cy="28432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1CB774F-D38A-776D-13DE-8E8139BA2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892" y="-20906"/>
            <a:ext cx="1191739" cy="17876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1F1F64-12CB-4FFE-67DE-D9402F5B1A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480" y="-73781"/>
            <a:ext cx="1234858" cy="18522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A97BFC7-3DF6-EBF2-FA51-F51EBEB930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0631" y="-14556"/>
            <a:ext cx="1209272" cy="181390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CB904BD-DB86-CA52-B768-1B7424E78893}"/>
              </a:ext>
            </a:extLst>
          </p:cNvPr>
          <p:cNvSpPr txBox="1"/>
          <p:nvPr/>
        </p:nvSpPr>
        <p:spPr>
          <a:xfrm>
            <a:off x="5340821" y="207405"/>
            <a:ext cx="1869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as-built drawings get the hysteresis behavior.</a:t>
            </a:r>
          </a:p>
        </p:txBody>
      </p:sp>
    </p:spTree>
    <p:extLst>
      <p:ext uri="{BB962C8B-B14F-4D97-AF65-F5344CB8AC3E}">
        <p14:creationId xmlns:p14="http://schemas.microsoft.com/office/powerpoint/2010/main" val="9263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3105</TotalTime>
  <Words>81</Words>
  <Application>Microsoft Macintosh PowerPoint</Application>
  <PresentationFormat>Widescreen</PresentationFormat>
  <Paragraphs>16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Gomez</dc:creator>
  <cp:lastModifiedBy>Miguel Gomez</cp:lastModifiedBy>
  <cp:revision>5</cp:revision>
  <dcterms:created xsi:type="dcterms:W3CDTF">2023-10-23T18:00:21Z</dcterms:created>
  <dcterms:modified xsi:type="dcterms:W3CDTF">2024-09-25T20:17:45Z</dcterms:modified>
</cp:coreProperties>
</file>